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1" r:id="rId1"/>
  </p:sldMasterIdLst>
  <p:notesMasterIdLst>
    <p:notesMasterId r:id="rId12"/>
  </p:notesMasterIdLst>
  <p:handoutMasterIdLst>
    <p:handoutMasterId r:id="rId13"/>
  </p:handoutMasterIdLst>
  <p:sldIdLst>
    <p:sldId id="256" r:id="rId2"/>
    <p:sldId id="305" r:id="rId3"/>
    <p:sldId id="299" r:id="rId4"/>
    <p:sldId id="288" r:id="rId5"/>
    <p:sldId id="300" r:id="rId6"/>
    <p:sldId id="301" r:id="rId7"/>
    <p:sldId id="306" r:id="rId8"/>
    <p:sldId id="302" r:id="rId9"/>
    <p:sldId id="303" r:id="rId10"/>
    <p:sldId id="294" r:id="rId11"/>
  </p:sldIdLst>
  <p:sldSz cx="9144000" cy="6858000" type="screen4x3"/>
  <p:notesSz cx="6858000" cy="9296400"/>
  <p:embeddedFontLst>
    <p:embeddedFont>
      <p:font typeface="Verdana" panose="020B0604030504040204" pitchFamily="34" charset="0"/>
      <p:regular r:id="rId14"/>
      <p:bold r:id="rId15"/>
      <p:italic r:id="rId16"/>
      <p:boldItalic r:id="rId17"/>
    </p:embeddedFont>
    <p:embeddedFont>
      <p:font typeface="Verdana Pro" panose="020B0604030504040204" pitchFamily="34" charset="0"/>
      <p:regular r:id="rId18"/>
      <p:bold r:id="rId19"/>
      <p:italic r:id="rId20"/>
      <p:boldItalic r:id="rId21"/>
    </p:embeddedFont>
  </p:embeddedFontLst>
  <p:custDataLst>
    <p:tags r:id="rId2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176533"/>
    <a:srgbClr val="42322A"/>
    <a:srgbClr val="FFFFFF"/>
    <a:srgbClr val="663300"/>
    <a:srgbClr val="C0C0C0"/>
    <a:srgbClr val="EEECE1"/>
    <a:srgbClr val="005660"/>
    <a:srgbClr val="EAEAEA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265" autoAdjust="0"/>
    <p:restoredTop sz="86604" autoAdjust="0"/>
  </p:normalViewPr>
  <p:slideViewPr>
    <p:cSldViewPr showGuides="1">
      <p:cViewPr varScale="1">
        <p:scale>
          <a:sx n="54" d="100"/>
          <a:sy n="54" d="100"/>
        </p:scale>
        <p:origin x="108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030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gs" Target="tags/tag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laeser, Lori A" userId="128bcf69-7e0a-415a-ac63-a13cb304e0bb" providerId="ADAL" clId="{BC0C9482-8ADB-4721-93D6-FB7F208E5BCA}"/>
    <pc:docChg chg="custSel modSld">
      <pc:chgData name="Glaeser, Lori A" userId="128bcf69-7e0a-415a-ac63-a13cb304e0bb" providerId="ADAL" clId="{BC0C9482-8ADB-4721-93D6-FB7F208E5BCA}" dt="2024-04-09T21:35:26.086" v="92" actId="113"/>
      <pc:docMkLst>
        <pc:docMk/>
      </pc:docMkLst>
      <pc:sldChg chg="modSp mod replTag delTag">
        <pc:chgData name="Glaeser, Lori A" userId="128bcf69-7e0a-415a-ac63-a13cb304e0bb" providerId="ADAL" clId="{BC0C9482-8ADB-4721-93D6-FB7F208E5BCA}" dt="2024-04-09T21:35:05.157" v="73"/>
        <pc:sldMkLst>
          <pc:docMk/>
          <pc:sldMk cId="1765843581" sldId="294"/>
        </pc:sldMkLst>
        <pc:spChg chg="mod">
          <ac:chgData name="Glaeser, Lori A" userId="128bcf69-7e0a-415a-ac63-a13cb304e0bb" providerId="ADAL" clId="{BC0C9482-8ADB-4721-93D6-FB7F208E5BCA}" dt="2024-04-09T21:35:02.704" v="71" actId="113"/>
          <ac:spMkLst>
            <pc:docMk/>
            <pc:sldMk cId="1765843581" sldId="294"/>
            <ac:spMk id="5" creationId="{3D48E016-1DF3-4268-9A61-5172395D0F52}"/>
          </ac:spMkLst>
        </pc:spChg>
      </pc:sldChg>
      <pc:sldChg chg="modSp mod replTag delTag">
        <pc:chgData name="Glaeser, Lori A" userId="128bcf69-7e0a-415a-ac63-a13cb304e0bb" providerId="ADAL" clId="{BC0C9482-8ADB-4721-93D6-FB7F208E5BCA}" dt="2024-04-09T21:31:50.521" v="13"/>
        <pc:sldMkLst>
          <pc:docMk/>
          <pc:sldMk cId="3741095734" sldId="299"/>
        </pc:sldMkLst>
        <pc:spChg chg="mod">
          <ac:chgData name="Glaeser, Lori A" userId="128bcf69-7e0a-415a-ac63-a13cb304e0bb" providerId="ADAL" clId="{BC0C9482-8ADB-4721-93D6-FB7F208E5BCA}" dt="2024-04-09T21:31:48.132" v="11" actId="113"/>
          <ac:spMkLst>
            <pc:docMk/>
            <pc:sldMk cId="3741095734" sldId="299"/>
            <ac:spMk id="2" creationId="{5ACE5B62-DE56-EFC6-261C-BC6B7DB8A581}"/>
          </ac:spMkLst>
        </pc:spChg>
      </pc:sldChg>
      <pc:sldChg chg="modSp mod replTag delTag">
        <pc:chgData name="Glaeser, Lori A" userId="128bcf69-7e0a-415a-ac63-a13cb304e0bb" providerId="ADAL" clId="{BC0C9482-8ADB-4721-93D6-FB7F208E5BCA}" dt="2024-04-09T21:35:26.086" v="92" actId="113"/>
        <pc:sldMkLst>
          <pc:docMk/>
          <pc:sldMk cId="515767569" sldId="300"/>
        </pc:sldMkLst>
        <pc:spChg chg="mod">
          <ac:chgData name="Glaeser, Lori A" userId="128bcf69-7e0a-415a-ac63-a13cb304e0bb" providerId="ADAL" clId="{BC0C9482-8ADB-4721-93D6-FB7F208E5BCA}" dt="2024-04-09T21:35:26.086" v="92" actId="113"/>
          <ac:spMkLst>
            <pc:docMk/>
            <pc:sldMk cId="515767569" sldId="300"/>
            <ac:spMk id="2" creationId="{C20A4F77-15FB-D2CA-C185-BAFF318F20F2}"/>
          </ac:spMkLst>
        </pc:spChg>
      </pc:sldChg>
      <pc:sldChg chg="modSp mod replTag delTag">
        <pc:chgData name="Glaeser, Lori A" userId="128bcf69-7e0a-415a-ac63-a13cb304e0bb" providerId="ADAL" clId="{BC0C9482-8ADB-4721-93D6-FB7F208E5BCA}" dt="2024-04-09T21:35:20.708" v="87"/>
        <pc:sldMkLst>
          <pc:docMk/>
          <pc:sldMk cId="4181128854" sldId="301"/>
        </pc:sldMkLst>
        <pc:spChg chg="mod">
          <ac:chgData name="Glaeser, Lori A" userId="128bcf69-7e0a-415a-ac63-a13cb304e0bb" providerId="ADAL" clId="{BC0C9482-8ADB-4721-93D6-FB7F208E5BCA}" dt="2024-04-09T21:35:19.101" v="85" actId="113"/>
          <ac:spMkLst>
            <pc:docMk/>
            <pc:sldMk cId="4181128854" sldId="301"/>
            <ac:spMk id="3" creationId="{F6F45167-C2EE-EFE8-8DD8-F1FA3492956C}"/>
          </ac:spMkLst>
        </pc:spChg>
      </pc:sldChg>
      <pc:sldChg chg="modSp mod replTag delTag">
        <pc:chgData name="Glaeser, Lori A" userId="128bcf69-7e0a-415a-ac63-a13cb304e0bb" providerId="ADAL" clId="{BC0C9482-8ADB-4721-93D6-FB7F208E5BCA}" dt="2024-04-09T21:35:12.689" v="80"/>
        <pc:sldMkLst>
          <pc:docMk/>
          <pc:sldMk cId="4050117200" sldId="302"/>
        </pc:sldMkLst>
        <pc:spChg chg="mod">
          <ac:chgData name="Glaeser, Lori A" userId="128bcf69-7e0a-415a-ac63-a13cb304e0bb" providerId="ADAL" clId="{BC0C9482-8ADB-4721-93D6-FB7F208E5BCA}" dt="2024-04-09T21:35:10.965" v="78" actId="113"/>
          <ac:spMkLst>
            <pc:docMk/>
            <pc:sldMk cId="4050117200" sldId="302"/>
            <ac:spMk id="2" creationId="{073B90C2-2266-391C-0E8D-C199851ECF9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72209" cy="464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792" y="1"/>
            <a:ext cx="2972208" cy="464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1910"/>
            <a:ext cx="2972209" cy="464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792" y="8831910"/>
            <a:ext cx="2972208" cy="464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73D1A75-8B2A-48FC-B5A2-79243BA3A13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6414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4800" y="669897"/>
            <a:ext cx="2476500" cy="1857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439987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3E047-8B01-4D0A-8D9A-8D93D4534B9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304800" y="8829675"/>
            <a:ext cx="6019800" cy="466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r>
              <a:rPr lang="en-US" dirty="0"/>
              <a:t>NWCG S-190 Guide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304800" y="8829675"/>
            <a:ext cx="6019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9292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800" y="669925"/>
            <a:ext cx="2476500" cy="1857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</p:spPr>
        <p:txBody>
          <a:bodyPr/>
          <a:lstStyle/>
          <a:p>
            <a:fld id="{8563C44C-B45D-4BB0-881F-345F3E0673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777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800" y="669925"/>
            <a:ext cx="2476500" cy="1857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3E047-8B01-4D0A-8D9A-8D93D4534B9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680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800" y="669925"/>
            <a:ext cx="2476500" cy="1857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SzPts val="1200"/>
              <a:buFont typeface="Wingdings" panose="05000000000000000000" pitchFamily="2" charset="2"/>
              <a:buChar char=""/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3E047-8B01-4D0A-8D9A-8D93D4534B9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178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800" y="669925"/>
            <a:ext cx="2476500" cy="1857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Guides and Key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presentations and instructor guides include notes to aid facilitators in instruction.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Key</a:t>
            </a:r>
          </a:p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Indicates an action for the instructor to take.</a:t>
            </a:r>
          </a:p>
          <a:p>
            <a:pPr marL="171450" lvl="0" indent="-171450" fontAlgn="base">
              <a:buFont typeface="Arial" panose="020B0604020202020204" pitchFamily="34" charset="0"/>
              <a:buChar char="•"/>
            </a:pP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Indicates topics and information for the facilitator to use as they see fit.</a:t>
            </a:r>
          </a:p>
          <a:p>
            <a:pPr marL="171450" lvl="0" indent="-171450" fontAlgn="base">
              <a:buFont typeface="Arial" panose="020B0604020202020204" pitchFamily="34" charset="0"/>
              <a:buChar char="•"/>
            </a:pPr>
            <a:endParaRPr lang="en-US" sz="1200" u="none" strike="noStrike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lvl="0" indent="0" fontAlgn="base">
              <a:buFont typeface="Arial" panose="020B0604020202020204" pitchFamily="34" charset="0"/>
              <a:buNone/>
            </a:pPr>
            <a:r>
              <a:rPr lang="en-US" sz="1200" b="1" u="none" strike="noStrike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Example Notes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dirty="0"/>
              <a:t>Review</a:t>
            </a:r>
            <a:r>
              <a:rPr lang="en-US" baseline="0" dirty="0"/>
              <a:t> unit objectives.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lang="en-US" baseline="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Exercise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b="1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1200" b="0" kern="120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Advise participants that the next few slides will introduce common terms that describe parts of a fire. </a:t>
            </a:r>
            <a:endParaRPr lang="en-US" sz="1200" b="1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US" baseline="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lang="en-US" baseline="0" dirty="0"/>
          </a:p>
          <a:p>
            <a:pPr marL="0" lvl="0" indent="0">
              <a:buFont typeface="Wingdings" panose="05000000000000000000" pitchFamily="2" charset="2"/>
              <a:buNone/>
            </a:pPr>
            <a:r>
              <a:rPr lang="en-US" sz="1200" b="1" u="none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Pre</a:t>
            </a:r>
            <a:r>
              <a:rPr lang="en-US" sz="1200" b="1" u="none" kern="120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-Video Discussion</a:t>
            </a:r>
            <a:endParaRPr lang="en-US" sz="1200" b="1" u="none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lvl="0" indent="0">
              <a:buFont typeface="Arial" panose="020B0604020202020204" pitchFamily="34" charset="0"/>
              <a:buNone/>
            </a:pPr>
            <a:endParaRPr lang="en-US" sz="1200" b="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this 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scenario, firefighters have arrived on scene of a new fire. They are gathering and communicating their situational awareness of the current fire behavior.  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US" baseline="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lang="en-US" baseline="0" dirty="0"/>
          </a:p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en-US" sz="1200" b="1" kern="120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Play Video</a:t>
            </a:r>
          </a:p>
          <a:p>
            <a:pPr marL="0" lvl="0" indent="0">
              <a:buFont typeface="Wingdings" panose="05000000000000000000" pitchFamily="2" charset="2"/>
              <a:buNone/>
            </a:pPr>
            <a:endParaRPr lang="en-US" sz="1200" b="1" kern="1200" baseline="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sz="1200" b="1" kern="120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Title 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Basic Fire Terminology</a:t>
            </a:r>
            <a:endParaRPr lang="en-US" sz="1200" b="1" kern="1200" baseline="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lvl="1" indent="0">
              <a:buFont typeface="Wingdings" panose="05000000000000000000" pitchFamily="2" charset="2"/>
              <a:buNone/>
            </a:pPr>
            <a:r>
              <a:rPr lang="en-US" sz="1200" b="1" kern="120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Summary 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State the summary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sz="1200" b="1" kern="120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Time 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(02:20)</a:t>
            </a:r>
            <a:endParaRPr lang="en-US" sz="1200" b="1" kern="1200" baseline="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lvl="1" indent="0">
              <a:buFont typeface="Wingdings" panose="05000000000000000000" pitchFamily="2" charset="2"/>
              <a:buNone/>
            </a:pPr>
            <a:r>
              <a:rPr lang="en-US" sz="1200" b="1" kern="120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Audio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US" dirty="0"/>
          </a:p>
          <a:p>
            <a:pPr marL="0" lvl="0" indent="0">
              <a:buFont typeface="Wingdings" panose="05000000000000000000" pitchFamily="2" charset="2"/>
              <a:buNone/>
            </a:pPr>
            <a:r>
              <a:rPr lang="en-US" sz="1200" b="1" kern="120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Post-Video Discussion</a:t>
            </a:r>
          </a:p>
          <a:p>
            <a:pPr marL="0" lvl="0" indent="0">
              <a:buFont typeface="Wingdings" panose="05000000000000000000" pitchFamily="2" charset="2"/>
              <a:buNone/>
            </a:pPr>
            <a:endParaRPr lang="en-US" sz="1200" b="0" kern="1200" baseline="-25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b="0" kern="120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This unit will discuss many of these terms in more detail.  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US" sz="1200" b="0" kern="1200" baseline="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b="1" baseline="0" dirty="0"/>
              <a:t>Question:  Identify this fire behavior.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b="1" baseline="0" dirty="0"/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0" baseline="0" dirty="0"/>
              <a:t> </a:t>
            </a:r>
            <a:r>
              <a:rPr lang="en-US" i="1" dirty="0"/>
              <a:t>Answer:  Torching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1" kern="120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Note to Instructor</a:t>
            </a:r>
            <a:endParaRPr lang="en-US" sz="1200" b="0" kern="1200" baseline="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0" kern="120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fuel types listed on this slide will be discussed in detail in Unit 2.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b="0" kern="1200" baseline="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200" b="0" kern="1200" baseline="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kern="120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List Level 1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sz="1200" b="0" kern="120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List Level2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sz="1200" b="0" kern="120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Example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sz="1200" b="0" kern="120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Example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b="0" kern="120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List Level 1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b="0" kern="120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List Level 1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200" b="0" kern="1200" baseline="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lvl="0" indent="0" fontAlgn="base">
              <a:buFont typeface="Arial" panose="020B0604020202020204" pitchFamily="34" charset="0"/>
              <a:buNone/>
            </a:pPr>
            <a:endParaRPr lang="en-US" sz="1200" b="1" u="none" strike="noStrike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3E047-8B01-4D0A-8D9A-8D93D4534B9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610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"/>
          <a:stretch/>
        </p:blipFill>
        <p:spPr>
          <a:xfrm>
            <a:off x="0" y="-408470"/>
            <a:ext cx="9144000" cy="700135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pic>
      <p:sp>
        <p:nvSpPr>
          <p:cNvPr id="5" name="Rectangle 4"/>
          <p:cNvSpPr/>
          <p:nvPr userDrawn="1"/>
        </p:nvSpPr>
        <p:spPr>
          <a:xfrm>
            <a:off x="0" y="4495800"/>
            <a:ext cx="9144000" cy="1752600"/>
          </a:xfrm>
          <a:prstGeom prst="rect">
            <a:avLst/>
          </a:prstGeom>
          <a:solidFill>
            <a:schemeClr val="accent3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905000" y="4495800"/>
            <a:ext cx="7086600" cy="1752600"/>
          </a:xfrm>
        </p:spPr>
        <p:txBody>
          <a:bodyPr>
            <a:noAutofit/>
          </a:bodyPr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Course Name Unit # –</a:t>
            </a:r>
            <a:br>
              <a:rPr lang="en-US" dirty="0"/>
            </a:br>
            <a:r>
              <a:rPr lang="en-US" dirty="0"/>
              <a:t>Unit Name</a:t>
            </a:r>
            <a:endParaRPr lang="en-US" altLang="en-US" sz="4000" dirty="0">
              <a:solidFill>
                <a:schemeClr val="bg1"/>
              </a:solidFill>
            </a:endParaRPr>
          </a:p>
        </p:txBody>
      </p:sp>
      <p:pic>
        <p:nvPicPr>
          <p:cNvPr id="6" name="Picture 5" descr="NWCG Logo">
            <a:extLst>
              <a:ext uri="{FF2B5EF4-FFF2-40B4-BE49-F238E27FC236}">
                <a16:creationId xmlns:a16="http://schemas.microsoft.com/office/drawing/2014/main" id="{87E4CE6E-5511-4A14-BE1C-5157149468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56" y="4681325"/>
            <a:ext cx="174061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8837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990600"/>
            <a:ext cx="4343400" cy="5562600"/>
          </a:xfr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8"/>
          <p:cNvSpPr>
            <a:spLocks noGrp="1"/>
          </p:cNvSpPr>
          <p:nvPr>
            <p:ph sz="quarter" idx="13"/>
          </p:nvPr>
        </p:nvSpPr>
        <p:spPr>
          <a:xfrm>
            <a:off x="4648200" y="990599"/>
            <a:ext cx="4343400" cy="5562600"/>
          </a:xfr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06A4FF-36AD-18F5-B62F-54812916E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chemeClr val="accent3"/>
          </a:solidFill>
        </p:spPr>
        <p:txBody>
          <a:bodyPr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25537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nowledge Chec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0" y="914400"/>
            <a:ext cx="9144000" cy="7620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Question?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0" y="1752600"/>
            <a:ext cx="4495800" cy="48006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Answer: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4648200" y="1752600"/>
            <a:ext cx="4495800" cy="48006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Answer: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197554-9F6D-73E1-0F11-127670BE2C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solidFill>
            <a:schemeClr val="accent3"/>
          </a:solidFill>
        </p:spPr>
        <p:txBody>
          <a:bodyPr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Knowledge Check</a:t>
            </a:r>
          </a:p>
        </p:txBody>
      </p:sp>
    </p:spTree>
    <p:extLst>
      <p:ext uri="{BB962C8B-B14F-4D97-AF65-F5344CB8AC3E}">
        <p14:creationId xmlns:p14="http://schemas.microsoft.com/office/powerpoint/2010/main" val="2381073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1181100"/>
            <a:ext cx="8686800" cy="4495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tabLst>
                <a:tab pos="0" algn="l"/>
              </a:tabLst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0B005ED-D7A5-40AF-9E8B-274DA7C605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solidFill>
            <a:schemeClr val="accent3"/>
          </a:solidFill>
        </p:spPr>
        <p:txBody>
          <a:bodyPr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87713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rg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noFill/>
        </p:spPr>
        <p:txBody>
          <a:bodyPr>
            <a:no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5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990600"/>
            <a:ext cx="8686800" cy="5486400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2400"/>
            </a:lvl1pPr>
            <a:lvl2pPr>
              <a:spcBef>
                <a:spcPts val="0"/>
              </a:spcBef>
              <a:spcAft>
                <a:spcPts val="1200"/>
              </a:spcAft>
              <a:defRPr/>
            </a:lvl2pPr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5693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1181100"/>
            <a:ext cx="8686800" cy="4495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tabLst>
                <a:tab pos="0" algn="l"/>
              </a:tabLst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0B005ED-D7A5-40AF-9E8B-274DA7C605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solidFill>
            <a:schemeClr val="accent3"/>
          </a:solidFill>
        </p:spPr>
        <p:txBody>
          <a:bodyPr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547448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1066800"/>
            <a:ext cx="8686800" cy="5486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tabLst>
                <a:tab pos="0" algn="l"/>
              </a:tabLst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6D4AF8-6B27-7929-B11F-764F2EAEF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chemeClr val="accent3"/>
          </a:solidFill>
        </p:spPr>
        <p:txBody>
          <a:bodyPr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90338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0" y="2590800"/>
            <a:ext cx="9144000" cy="40386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Image/Chart/Video</a:t>
            </a:r>
          </a:p>
        </p:txBody>
      </p:sp>
      <p:sp>
        <p:nvSpPr>
          <p:cNvPr id="5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990600"/>
            <a:ext cx="8686800" cy="1524000"/>
          </a:xfr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8AAC43-C22F-3FF5-3BA1-D12FC651F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chemeClr val="accent3"/>
          </a:solidFill>
        </p:spPr>
        <p:txBody>
          <a:bodyPr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41635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0" y="2590800"/>
            <a:ext cx="4572000" cy="40386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Image/Chart/Video</a:t>
            </a:r>
          </a:p>
        </p:txBody>
      </p:sp>
      <p:sp>
        <p:nvSpPr>
          <p:cNvPr id="5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990600"/>
            <a:ext cx="8686800" cy="1524000"/>
          </a:xfr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4572000" y="2590800"/>
            <a:ext cx="4572000" cy="40386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Image/Chart/Video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561535-A8FB-1C5D-37EF-15756B981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chemeClr val="accent3"/>
          </a:solidFill>
        </p:spPr>
        <p:txBody>
          <a:bodyPr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05267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76200" y="990599"/>
            <a:ext cx="5486400" cy="167605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13"/>
          </p:nvPr>
        </p:nvSpPr>
        <p:spPr>
          <a:xfrm>
            <a:off x="76200" y="2905905"/>
            <a:ext cx="5486400" cy="16760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4"/>
          </p:nvPr>
        </p:nvSpPr>
        <p:spPr>
          <a:xfrm>
            <a:off x="76200" y="4821210"/>
            <a:ext cx="5486400" cy="16760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5791200" y="990948"/>
            <a:ext cx="3200400" cy="1676051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5791200" y="2906079"/>
            <a:ext cx="3200400" cy="1676051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5791200" y="4821210"/>
            <a:ext cx="3200400" cy="1676051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40387F-D40C-2AFB-4C48-8BDDC197B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chemeClr val="accent3"/>
          </a:solidFill>
        </p:spPr>
        <p:txBody>
          <a:bodyPr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985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76200" y="990600"/>
            <a:ext cx="2926080" cy="55473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13"/>
          </p:nvPr>
        </p:nvSpPr>
        <p:spPr>
          <a:xfrm>
            <a:off x="3086100" y="990600"/>
            <a:ext cx="2926080" cy="55473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5"/>
          <p:cNvSpPr>
            <a:spLocks noGrp="1"/>
          </p:cNvSpPr>
          <p:nvPr>
            <p:ph sz="quarter" idx="14"/>
          </p:nvPr>
        </p:nvSpPr>
        <p:spPr>
          <a:xfrm>
            <a:off x="6096000" y="990600"/>
            <a:ext cx="2926080" cy="55473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B4CD10-A1D2-40F5-6CD4-3827ABA75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chemeClr val="accent3"/>
          </a:solidFill>
        </p:spPr>
        <p:txBody>
          <a:bodyPr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516408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486400" y="990600"/>
            <a:ext cx="3505200" cy="55626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990600"/>
            <a:ext cx="5257800" cy="5562600"/>
          </a:xfr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F49666-BBD1-0BF1-F1CE-0F3B76C99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chemeClr val="accent3"/>
          </a:solidFill>
        </p:spPr>
        <p:txBody>
          <a:bodyPr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517537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486400" y="1002414"/>
            <a:ext cx="3516312" cy="26096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5486400" y="3941608"/>
            <a:ext cx="3516312" cy="261159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1002414"/>
            <a:ext cx="5246688" cy="5550786"/>
          </a:xfr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B1A9DC-5EAF-53BD-41B6-A739875AC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chemeClr val="accent3"/>
          </a:solidFill>
        </p:spPr>
        <p:txBody>
          <a:bodyPr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147435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587544"/>
            <a:ext cx="9144000" cy="29136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" name="Google Shape;10;p1"/>
          <p:cNvSpPr txBox="1">
            <a:spLocks/>
          </p:cNvSpPr>
          <p:nvPr userDrawn="1"/>
        </p:nvSpPr>
        <p:spPr>
          <a:xfrm>
            <a:off x="0" y="6587544"/>
            <a:ext cx="5486400" cy="291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>
              <a:defRPr lang="en-US"/>
            </a:defPPr>
            <a:lvl1pPr marL="0" marR="0" lvl="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kern="1200" cap="none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1200" b="1" i="0" u="none" strike="noStrike" kern="1200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Course Number Unit #: Unit Name</a:t>
            </a:r>
            <a:endParaRPr lang="en-US" sz="1200" b="1" i="0" u="none" strike="noStrike" kern="1200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1;p1"/>
          <p:cNvSpPr txBox="1">
            <a:spLocks/>
          </p:cNvSpPr>
          <p:nvPr userDrawn="1"/>
        </p:nvSpPr>
        <p:spPr>
          <a:xfrm>
            <a:off x="7008909" y="6587545"/>
            <a:ext cx="2133600" cy="291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marR="0" lvl="0" indent="0" algn="r" defTabSz="457200" rtl="0" eaLnBrk="1" latinLnBrk="0" hangingPunct="1">
              <a:spcBef>
                <a:spcPts val="0"/>
              </a:spcBef>
              <a:buNone/>
              <a:defRPr sz="1200" b="1" i="0" u="none" strike="noStrike" kern="1200" cap="none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36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70" r:id="rId10"/>
    <p:sldLayoutId id="2147483686" r:id="rId11"/>
    <p:sldLayoutId id="2147483687" r:id="rId12"/>
    <p:sldLayoutId id="2147483688" r:id="rId1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support.microsoft.com/en-us/office/add-closed-captions-or-subtitles-to-media-in-powerpoint-df091537-fb22-4507-898f-2358ddc0df18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Number Unit #: </a:t>
            </a:r>
            <a:r>
              <a:rPr lang="en-US" altLang="en-US" dirty="0">
                <a:solidFill>
                  <a:schemeClr val="bg1"/>
                </a:solidFill>
              </a:rPr>
              <a:t>Unit Name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7472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2DB9B85-B109-4218-858F-D782F1C86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D48E016-1DF3-4268-9A61-5172395D0F5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b="0" dirty="0">
                <a:solidFill>
                  <a:srgbClr val="FF0000"/>
                </a:solidFill>
              </a:rPr>
              <a:t>Summarize the course content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5843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D5C627E-8DC7-F5B9-7114-8B9AC8958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918" y="228600"/>
            <a:ext cx="8919882" cy="838200"/>
          </a:xfrm>
        </p:spPr>
        <p:txBody>
          <a:bodyPr/>
          <a:lstStyle/>
          <a:p>
            <a:r>
              <a:rPr lang="en-US" sz="3000" dirty="0">
                <a:solidFill>
                  <a:srgbClr val="FF0000"/>
                </a:solidFill>
              </a:rPr>
              <a:t>NOTE TO DEVELOPER</a:t>
            </a:r>
            <a:br>
              <a:rPr lang="en-US" sz="3000" dirty="0">
                <a:solidFill>
                  <a:srgbClr val="FF0000"/>
                </a:solidFill>
              </a:rPr>
            </a:br>
            <a:r>
              <a:rPr lang="en-US" sz="3000" dirty="0">
                <a:solidFill>
                  <a:srgbClr val="FF0000"/>
                </a:solidFill>
              </a:rPr>
              <a:t> (DELETE THIS SLIDE WHEN DONE)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63C2F2D-75DD-AF31-DEB8-9291B9C5A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219200"/>
            <a:ext cx="4533899" cy="533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8674D13-A78C-39CB-E2F6-87025F45FDC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28600" y="1295400"/>
            <a:ext cx="4267200" cy="1752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0" dirty="0"/>
              <a:t>To change the </a:t>
            </a:r>
            <a:r>
              <a:rPr lang="en-US" dirty="0"/>
              <a:t>footer</a:t>
            </a:r>
            <a:r>
              <a:rPr lang="en-US" b="0" dirty="0"/>
              <a:t> from menu select </a:t>
            </a:r>
            <a:r>
              <a:rPr lang="en-US" dirty="0"/>
              <a:t>View&gt;Slide Master</a:t>
            </a:r>
          </a:p>
          <a:p>
            <a:pPr marL="457200" indent="-457200">
              <a:buFont typeface="+mj-lt"/>
              <a:buAutoNum type="arabicPeriod"/>
            </a:pPr>
            <a:r>
              <a:rPr lang="en-US" b="0" dirty="0"/>
              <a:t>Scroll to the top of the slides to the</a:t>
            </a:r>
            <a:r>
              <a:rPr lang="en-US" dirty="0"/>
              <a:t> Master Title Slide.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0" dirty="0"/>
              <a:t>Then </a:t>
            </a:r>
            <a:r>
              <a:rPr lang="en-US" dirty="0"/>
              <a:t>Select </a:t>
            </a:r>
            <a:r>
              <a:rPr lang="en-US" b="0" dirty="0"/>
              <a:t>and change the footer</a:t>
            </a:r>
            <a:r>
              <a:rPr lang="en-US" dirty="0"/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659B51-986A-D9C2-49DD-E03452D9ED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17710" y="1181100"/>
            <a:ext cx="4533899" cy="53340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33916735-269C-6838-08D0-73D2B0571CB0}"/>
              </a:ext>
            </a:extLst>
          </p:cNvPr>
          <p:cNvSpPr txBox="1">
            <a:spLocks/>
          </p:cNvSpPr>
          <p:nvPr/>
        </p:nvSpPr>
        <p:spPr>
          <a:xfrm>
            <a:off x="4610102" y="1295400"/>
            <a:ext cx="4533898" cy="1752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</a:tabLs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b="0" dirty="0"/>
              <a:t>To change the Title Slide </a:t>
            </a:r>
            <a:r>
              <a:rPr lang="en-US" dirty="0"/>
              <a:t>background image </a:t>
            </a:r>
            <a:r>
              <a:rPr lang="en-US" b="0" dirty="0"/>
              <a:t>from menu select </a:t>
            </a:r>
            <a:r>
              <a:rPr lang="en-US" dirty="0"/>
              <a:t>View&gt;Slide Master&gt;Master SLIDE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</a:pPr>
            <a:r>
              <a:rPr lang="en-US" b="0" dirty="0"/>
              <a:t>Scroll and </a:t>
            </a:r>
            <a:r>
              <a:rPr lang="en-US" dirty="0"/>
              <a:t>Select </a:t>
            </a:r>
            <a:r>
              <a:rPr lang="en-US" b="0" dirty="0"/>
              <a:t>the</a:t>
            </a:r>
            <a:r>
              <a:rPr lang="en-US" dirty="0"/>
              <a:t> Title Slide.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</a:pPr>
            <a:r>
              <a:rPr lang="en-US" b="0" dirty="0"/>
              <a:t>Then</a:t>
            </a:r>
            <a:r>
              <a:rPr lang="en-US" dirty="0"/>
              <a:t> Select </a:t>
            </a:r>
            <a:r>
              <a:rPr lang="en-US" b="0" dirty="0"/>
              <a:t>and change the background image.</a:t>
            </a:r>
          </a:p>
        </p:txBody>
      </p:sp>
      <p:pic>
        <p:nvPicPr>
          <p:cNvPr id="10" name="Picture 9" descr="A picture containing table&#10;&#10;Description automatically generated">
            <a:extLst>
              <a:ext uri="{FF2B5EF4-FFF2-40B4-BE49-F238E27FC236}">
                <a16:creationId xmlns:a16="http://schemas.microsoft.com/office/drawing/2014/main" id="{E92A452C-63C5-0204-B488-54EB0DBCE3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86" y="3012131"/>
            <a:ext cx="4386060" cy="25409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Graphical user interface, application, PowerPoint&#10;&#10;Description automatically generated">
            <a:extLst>
              <a:ext uri="{FF2B5EF4-FFF2-40B4-BE49-F238E27FC236}">
                <a16:creationId xmlns:a16="http://schemas.microsoft.com/office/drawing/2014/main" id="{3E36EA45-227E-47BC-5D1B-DEF718EA85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3" y="3012131"/>
            <a:ext cx="4434814" cy="25409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66848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4690651-8C71-1E56-68F8-57578B026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ACE5B62-DE56-EFC6-261C-BC6B7DB8A58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dirty="0"/>
              <a:t>Students will be able to :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1095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NWCG.gov website Crew Boss, Single Resources page &#10;&#10;">
            <a:extLst>
              <a:ext uri="{FF2B5EF4-FFF2-40B4-BE49-F238E27FC236}">
                <a16:creationId xmlns:a16="http://schemas.microsoft.com/office/drawing/2014/main" id="{40760F94-7599-7FC7-561C-97183DAD38AD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07"/>
          <a:stretch/>
        </p:blipFill>
        <p:spPr>
          <a:xfrm>
            <a:off x="455371" y="908519"/>
            <a:ext cx="7907394" cy="3210720"/>
          </a:xfrm>
          <a:prstGeom prst="rect">
            <a:avLst/>
          </a:prstGeom>
          <a:noFill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CD86D2C-286E-157A-B178-78BC24348C4D}"/>
              </a:ext>
            </a:extLst>
          </p:cNvPr>
          <p:cNvSpPr txBox="1"/>
          <p:nvPr/>
        </p:nvSpPr>
        <p:spPr>
          <a:xfrm>
            <a:off x="455371" y="4371919"/>
            <a:ext cx="790739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effectLst/>
                <a:latin typeface="+mn-lt"/>
                <a:ea typeface="Calibri" panose="020F0502020204030204" pitchFamily="34" charset="0"/>
              </a:rPr>
              <a:t>Referring to the Incident Position Page or a printed copy of the Incident Position Standards document, what responsibility statement(s) might align with &lt;insert unit topic(s) here&gt;?</a:t>
            </a:r>
            <a:endParaRPr lang="en-US" sz="2000" dirty="0">
              <a:latin typeface="+mn-l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B70C5FC-0ED9-6839-70F3-0328E12A2AF8}"/>
              </a:ext>
            </a:extLst>
          </p:cNvPr>
          <p:cNvSpPr txBox="1">
            <a:spLocks/>
          </p:cNvSpPr>
          <p:nvPr/>
        </p:nvSpPr>
        <p:spPr>
          <a:xfrm>
            <a:off x="0" y="-5881"/>
            <a:ext cx="9144000" cy="914400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200" dirty="0"/>
              <a:t>Incident Position Standards Alignment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0E72EE-EDA2-0574-569E-7D046C5DF786}"/>
              </a:ext>
            </a:extLst>
          </p:cNvPr>
          <p:cNvSpPr txBox="1"/>
          <p:nvPr/>
        </p:nvSpPr>
        <p:spPr>
          <a:xfrm>
            <a:off x="1481042" y="2209920"/>
            <a:ext cx="585605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Use relevant image for the position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2535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A picture containing grass, outdoor, sky, transport&#10;&#10;Description automatically generated">
            <a:extLst>
              <a:ext uri="{FF2B5EF4-FFF2-40B4-BE49-F238E27FC236}">
                <a16:creationId xmlns:a16="http://schemas.microsoft.com/office/drawing/2014/main" id="{F47948BB-3E6D-8BA4-1D2C-A358689C6985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181100"/>
            <a:ext cx="3363069" cy="4495800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AA23C2D-026D-5748-A60B-CDF77842C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Slide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20A4F77-15FB-D2CA-C185-BAFF318F20F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191000" y="1181100"/>
            <a:ext cx="4648200" cy="5257800"/>
          </a:xfrm>
        </p:spPr>
        <p:txBody>
          <a:bodyPr/>
          <a:lstStyle/>
          <a:p>
            <a:r>
              <a:rPr lang="en-US" b="0" dirty="0">
                <a:solidFill>
                  <a:srgbClr val="FF0000"/>
                </a:solidFill>
              </a:rPr>
              <a:t>Choose layout option by selecting Insert&gt;New Slide and choosing from the options.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5767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F45167-C2EE-EFE8-8DD8-F1FA3492956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dirty="0">
                <a:solidFill>
                  <a:srgbClr val="FF0000"/>
                </a:solidFill>
              </a:rPr>
              <a:t>Choose layout option by selecting Insert&gt;New Slide and choosing from the options.</a:t>
            </a:r>
          </a:p>
          <a:p>
            <a:r>
              <a:rPr lang="en-US" b="0" dirty="0"/>
              <a:t>Text here</a:t>
            </a:r>
          </a:p>
          <a:p>
            <a:r>
              <a:rPr lang="en-US" b="0" dirty="0"/>
              <a:t>Text here</a:t>
            </a:r>
          </a:p>
          <a:p>
            <a:r>
              <a:rPr lang="en-US" b="0" dirty="0"/>
              <a:t>Text here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7B83CF-D07F-B88F-D92A-3B98355F8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slide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1128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B106CF-ED93-1539-F588-68B5740556C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Embed 1280 X 720 HD .mp4 and associated .VTT file.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How to embed a video stored on your PC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In Normal view, click the slide that you want the video to be in.</a:t>
            </a:r>
          </a:p>
          <a:p>
            <a:pPr marL="457200" indent="-457200">
              <a:buFont typeface="+mj-lt"/>
              <a:buAutoNum type="arabicPeriod"/>
            </a:pPr>
            <a:endParaRPr lang="en-US" dirty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On the Insert tab, click the arrow under Video, and then click Video on My PC.</a:t>
            </a:r>
          </a:p>
          <a:p>
            <a:pPr marL="457200" indent="-457200">
              <a:buFont typeface="+mj-lt"/>
              <a:buAutoNum type="arabicPeriod"/>
            </a:pPr>
            <a:endParaRPr lang="en-US" dirty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In the Insert Video box, click the video that you want, and then click Insert.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How to add closed captions. See link below.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hlinkClick r:id="rId2"/>
              </a:rPr>
              <a:t>https://support.microsoft.com/en-us/office/add-closed-captions-or-subtitles-to-media-in-powerpoint-df091537-fb22-4507-898f-2358ddc0df18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HD = High Definition Resolution.</a:t>
            </a:r>
          </a:p>
          <a:p>
            <a:r>
              <a:rPr lang="en-US" dirty="0">
                <a:solidFill>
                  <a:srgbClr val="FF0000"/>
                </a:solidFill>
              </a:rPr>
              <a:t>.mp4 = file format for audio and video coding compression.</a:t>
            </a:r>
          </a:p>
          <a:p>
            <a:r>
              <a:rPr lang="en-US" dirty="0">
                <a:solidFill>
                  <a:srgbClr val="FF0000"/>
                </a:solidFill>
              </a:rPr>
              <a:t>.VTT = Video Text Tracks format used for closed captioning (CC) in MS PowerPoint.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5C4AFEE-C507-4AFB-308E-358777ED4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2059812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73B90C2-2266-391C-0E8D-C199851ECF9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b="0" dirty="0">
                <a:solidFill>
                  <a:srgbClr val="FF0000"/>
                </a:solidFill>
              </a:rPr>
              <a:t>Describe the activity.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164A020-600E-349E-62D4-441A327E7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slide</a:t>
            </a:r>
          </a:p>
        </p:txBody>
      </p:sp>
      <p:pic>
        <p:nvPicPr>
          <p:cNvPr id="10" name="Content Placeholder 9" descr="A picture containing outdoor, sky, grass, flying&#10;&#10;Description automatically generated">
            <a:extLst>
              <a:ext uri="{FF2B5EF4-FFF2-40B4-BE49-F238E27FC236}">
                <a16:creationId xmlns:a16="http://schemas.microsoft.com/office/drawing/2014/main" id="{7D77810F-FD4C-B54D-8A0E-A782382A4886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990600"/>
            <a:ext cx="4114800" cy="5486904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50117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4CF8C1-1BCD-5891-FF58-0817EAD330D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914400"/>
            <a:ext cx="9144000" cy="762000"/>
          </a:xfrm>
        </p:spPr>
        <p:txBody>
          <a:bodyPr/>
          <a:lstStyle/>
          <a:p>
            <a:r>
              <a:rPr lang="en-US" dirty="0"/>
              <a:t>Question?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8370BB-790D-806D-2551-9DCBD0C09AF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0" y="1828800"/>
            <a:ext cx="4876800" cy="4684732"/>
          </a:xfrm>
        </p:spPr>
        <p:txBody>
          <a:bodyPr/>
          <a:lstStyle/>
          <a:p>
            <a:r>
              <a:rPr lang="en-US" dirty="0"/>
              <a:t>Answer:</a:t>
            </a:r>
          </a:p>
        </p:txBody>
      </p:sp>
      <p:pic>
        <p:nvPicPr>
          <p:cNvPr id="12" name="Content Placeholder 11" descr="A picture containing tree, grass, outdoor, sunset&#10;&#10;Description automatically generated">
            <a:extLst>
              <a:ext uri="{FF2B5EF4-FFF2-40B4-BE49-F238E27FC236}">
                <a16:creationId xmlns:a16="http://schemas.microsoft.com/office/drawing/2014/main" id="{90A0FF0E-15E9-6BA0-08A3-A2A2C0A659DE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1" r="17404"/>
          <a:stretch/>
        </p:blipFill>
        <p:spPr>
          <a:xfrm>
            <a:off x="4991558" y="1828800"/>
            <a:ext cx="4152442" cy="4684732"/>
          </a:xfr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425E77DE-2560-C406-58E8-E3284B5E0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dirty="0"/>
              <a:t>Knowledge Check</a:t>
            </a:r>
          </a:p>
        </p:txBody>
      </p:sp>
    </p:spTree>
    <p:extLst>
      <p:ext uri="{BB962C8B-B14F-4D97-AF65-F5344CB8AC3E}">
        <p14:creationId xmlns:p14="http://schemas.microsoft.com/office/powerpoint/2010/main" val="8725298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2"/>
  <p:tag name="MMPROD_UIDATA" val="&lt;database version=&quot;7.0&quot;&gt;&lt;object type=&quot;1&quot; unique_id=&quot;10001&quot;&gt;&lt;object type=&quot;8&quot; unique_id=&quot;10084&quot;&gt;&lt;/object&gt;&lt;object type=&quot;2&quot; unique_id=&quot;10085&quot;&gt;&lt;object type=&quot;3&quot; unique_id=&quot;10086&quot;&gt;&lt;property id=&quot;20148&quot; value=&quot;5&quot;/&gt;&lt;property id=&quot;20300&quot; value=&quot;Slide 1&quot;/&gt;&lt;property id=&quot;20307&quot; value=&quot;258&quot;/&gt;&lt;/object&gt;&lt;object type=&quot;3&quot; unique_id=&quot;10087&quot;&gt;&lt;property id=&quot;20148&quot; value=&quot;5&quot;/&gt;&lt;property id=&quot;20300&quot; value=&quot;Slide 2 - &amp;quot;Unit 1: Objectives&amp;quot;&quot;/&gt;&lt;property id=&quot;20307&quot; value=&quot;259&quot;/&gt;&lt;/object&gt;&lt;object type=&quot;3&quot; unique_id=&quot;10088&quot;&gt;&lt;property id=&quot;20148&quot; value=&quot;5&quot;/&gt;&lt;property id=&quot;20300&quot; value=&quot;Slide 3 - &amp;quot;Basic fire terminology video&amp;quot;&quot;/&gt;&lt;property id=&quot;20307&quot; value=&quot;260&quot;/&gt;&lt;/object&gt;&lt;object type=&quot;3&quot; unique_id=&quot;10089&quot;&gt;&lt;property id=&quot;20148&quot; value=&quot;5&quot;/&gt;&lt;property id=&quot;20300&quot; value=&quot;Slide 5 - &amp;quot;Additional terminology: &amp;quot;&quot;/&gt;&lt;property id=&quot;20307&quot; value=&quot;261&quot;/&gt;&lt;/object&gt;&lt;object type=&quot;3&quot; unique_id=&quot;10091&quot;&gt;&lt;property id=&quot;20148&quot; value=&quot;5&quot;/&gt;&lt;property id=&quot;20300&quot; value=&quot;Slide 4 - &amp;quot;Terminology: Fire Behavior&amp;quot;&quot;/&gt;&lt;property id=&quot;20307&quot; value=&quot;273&quot;/&gt;&lt;/object&gt;&lt;object type=&quot;3&quot; unique_id=&quot;10092&quot;&gt;&lt;property id=&quot;20148&quot; value=&quot;5&quot;/&gt;&lt;property id=&quot;20300&quot; value=&quot;Slide 6 - &amp;quot;The Fire Triangle&amp;quot;&quot;/&gt;&lt;property id=&quot;20307&quot; value=&quot;274&quot;/&gt;&lt;/object&gt;&lt;object type=&quot;3&quot; unique_id=&quot;10096&quot;&gt;&lt;property id=&quot;20148&quot; value=&quot;5&quot;/&gt;&lt;property id=&quot;20300&quot; value=&quot;Slide 14 - &amp;quot;Heat Transfer&amp;quot;&quot;/&gt;&lt;property id=&quot;20307&quot; value=&quot;278&quot;/&gt;&lt;/object&gt;&lt;object type=&quot;3&quot; unique_id=&quot;10097&quot;&gt;&lt;property id=&quot;20148&quot; value=&quot;5&quot;/&gt;&lt;property id=&quot;20300&quot; value=&quot;Slide 8 - &amp;quot;Heat&amp;quot;&quot;/&gt;&lt;property id=&quot;20307&quot; value=&quot;279&quot;/&gt;&lt;/object&gt;&lt;object type=&quot;3&quot; unique_id=&quot;10098&quot;&gt;&lt;property id=&quot;20148&quot; value=&quot;5&quot;/&gt;&lt;property id=&quot;20300&quot; value=&quot;Slide 10 - &amp;quot;Heat Transfer&amp;quot;&quot;/&gt;&lt;property id=&quot;20307&quot; value=&quot;290&quot;/&gt;&lt;/object&gt;&lt;object type=&quot;3&quot; unique_id=&quot;10099&quot;&gt;&lt;property id=&quot;20148&quot; value=&quot;5&quot;/&gt;&lt;property id=&quot;20300&quot; value=&quot;Slide 15 - &amp;quot;Breaking the Fire Triangle&amp;quot;&quot;/&gt;&lt;property id=&quot;20307&quot; value=&quot;280&quot;/&gt;&lt;/object&gt;&lt;object type=&quot;3&quot; unique_id=&quot;10100&quot;&gt;&lt;property id=&quot;20148&quot; value=&quot;5&quot;/&gt;&lt;property id=&quot;20300&quot; value=&quot;Slide 16 - &amp;quot;Breaking the fire triangle&amp;quot;&quot;/&gt;&lt;property id=&quot;20307&quot; value=&quot;281&quot;/&gt;&lt;/object&gt;&lt;object type=&quot;3&quot; unique_id=&quot;10106&quot;&gt;&lt;property id=&quot;20148&quot; value=&quot;5&quot;/&gt;&lt;property id=&quot;20300&quot; value=&quot;Slide 17 - &amp;quot;Unit 1 Summary&amp;quot;&quot;/&gt;&lt;property id=&quot;20307&quot; value=&quot;287&quot;/&gt;&lt;/object&gt;&lt;object type=&quot;3&quot; unique_id=&quot;10690&quot;&gt;&lt;property id=&quot;20148&quot; value=&quot;5&quot;/&gt;&lt;property id=&quot;20300&quot; value=&quot;Slide 7 - &amp;quot;Oxygen&amp;quot;&quot;/&gt;&lt;property id=&quot;20307&quot; value=&quot;292&quot;/&gt;&lt;/object&gt;&lt;object type=&quot;3&quot; unique_id=&quot;10691&quot;&gt;&lt;property id=&quot;20148&quot; value=&quot;5&quot;/&gt;&lt;property id=&quot;20300&quot; value=&quot;Slide 9 - &amp;quot;Fuel&amp;quot;&quot;/&gt;&lt;property id=&quot;20307&quot; value=&quot;291&quot;/&gt;&lt;/object&gt;&lt;object type=&quot;3&quot; unique_id=&quot;10692&quot;&gt;&lt;property id=&quot;20148&quot; value=&quot;5&quot;/&gt;&lt;property id=&quot;20300&quot; value=&quot;Slide 11 - &amp;quot;Conduction: Happens through direct contact&amp;#x0D;&amp;#x0A;&amp;quot;&quot;/&gt;&lt;property id=&quot;20307&quot; value=&quot;293&quot;/&gt;&lt;/object&gt;&lt;object type=&quot;3&quot; unique_id=&quot;10693&quot;&gt;&lt;property id=&quot;20148&quot; value=&quot;5&quot;/&gt;&lt;property id=&quot;20300&quot; value=&quot;Slide 12 - &amp;quot;Convection: Movement of air&amp;#x0D;&amp;#x0A;&amp;quot;&quot;/&gt;&lt;property id=&quot;20307&quot; value=&quot;295&quot;/&gt;&lt;/object&gt;&lt;object type=&quot;3&quot; unique_id=&quot;10694&quot;&gt;&lt;property id=&quot;20148&quot; value=&quot;5&quot;/&gt;&lt;property id=&quot;20300&quot; value=&quot;Slide 13 - &amp;quot;&amp;#x0D;&amp;#x0A;Radiant: Ray or wave of heat&amp;#x0D;&amp;#x0A;&amp;quot;&quot;/&gt;&lt;property id=&quot;20307&quot; value=&quot;294&quot;/&gt;&lt;/object&gt;&lt;/object&gt;&lt;/object&gt;&lt;/database&gt;"/>
  <p:tag name="SECTOMILLISECCONVERTED" val="1"/>
  <p:tag name="ARTICULATE_PROJECT_OPEN" val="0"/>
  <p:tag name="ARTICULATE_SLIDE_COUNT" val="1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Custom Design">
  <a:themeElements>
    <a:clrScheme name="Custom 1">
      <a:dk1>
        <a:sysClr val="windowText" lastClr="000000"/>
      </a:dk1>
      <a:lt1>
        <a:sysClr val="window" lastClr="FFFFFF"/>
      </a:lt1>
      <a:dk2>
        <a:srgbClr val="406882"/>
      </a:dk2>
      <a:lt2>
        <a:srgbClr val="F0F1EC"/>
      </a:lt2>
      <a:accent1>
        <a:srgbClr val="507B97"/>
      </a:accent1>
      <a:accent2>
        <a:srgbClr val="EB9922"/>
      </a:accent2>
      <a:accent3>
        <a:srgbClr val="507B97"/>
      </a:accent3>
      <a:accent4>
        <a:srgbClr val="243E90"/>
      </a:accent4>
      <a:accent5>
        <a:srgbClr val="339999"/>
      </a:accent5>
      <a:accent6>
        <a:srgbClr val="FFCC33"/>
      </a:accent6>
      <a:hlink>
        <a:srgbClr val="0000FF"/>
      </a:hlink>
      <a:folHlink>
        <a:srgbClr val="800080"/>
      </a:folHlink>
    </a:clrScheme>
    <a:fontScheme name="NWCG2020">
      <a:majorFont>
        <a:latin typeface="Verdana Pro SemiBold"/>
        <a:ea typeface=""/>
        <a:cs typeface=""/>
      </a:majorFont>
      <a:minorFont>
        <a:latin typeface="Verdana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WCG_PPT_Template" id="{583E29E9-6BF4-4B9A-B0E2-AB96737371E7}" vid="{9985458B-BBD7-4B72-93EC-5E694DD73D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998</TotalTime>
  <Words>496</Words>
  <Application>Microsoft Office PowerPoint</Application>
  <PresentationFormat>On-screen Show (4:3)</PresentationFormat>
  <Paragraphs>93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Verdana</vt:lpstr>
      <vt:lpstr>Arial</vt:lpstr>
      <vt:lpstr>Verdana Pro</vt:lpstr>
      <vt:lpstr>Times New Roman</vt:lpstr>
      <vt:lpstr>Wingdings</vt:lpstr>
      <vt:lpstr>Courier New</vt:lpstr>
      <vt:lpstr>Calibri</vt:lpstr>
      <vt:lpstr>Custom Design</vt:lpstr>
      <vt:lpstr>Course Number Unit #: Unit Name</vt:lpstr>
      <vt:lpstr>NOTE TO DEVELOPER  (DELETE THIS SLIDE WHEN DONE)</vt:lpstr>
      <vt:lpstr>Objectives</vt:lpstr>
      <vt:lpstr>PowerPoint Presentation</vt:lpstr>
      <vt:lpstr>Content Slide</vt:lpstr>
      <vt:lpstr>Content slide</vt:lpstr>
      <vt:lpstr>Video</vt:lpstr>
      <vt:lpstr>Activity slide</vt:lpstr>
      <vt:lpstr>Knowledge Check</vt:lpstr>
      <vt:lpstr>Summary</vt:lpstr>
    </vt:vector>
  </TitlesOfParts>
  <Company>Department of Interior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Touchette, Rhiannon R</dc:creator>
  <cp:lastModifiedBy>Glaeser, Lori A</cp:lastModifiedBy>
  <cp:revision>55</cp:revision>
  <cp:lastPrinted>2018-11-08T18:13:21Z</cp:lastPrinted>
  <dcterms:created xsi:type="dcterms:W3CDTF">2019-11-04T23:23:18Z</dcterms:created>
  <dcterms:modified xsi:type="dcterms:W3CDTF">2024-04-09T21:35:26Z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F825ACD3-ED32-4FDF-A0D6-63D173E0C802</vt:lpwstr>
  </property>
  <property fmtid="{D5CDD505-2E9C-101B-9397-08002B2CF9AE}" pid="3" name="ArticulatePath">
    <vt:lpwstr>Presentation1</vt:lpwstr>
  </property>
</Properties>
</file>